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6"/>
  </p:notesMasterIdLst>
  <p:sldIdLst>
    <p:sldId id="256" r:id="rId2"/>
    <p:sldId id="282" r:id="rId3"/>
    <p:sldId id="284" r:id="rId4"/>
    <p:sldId id="283" r:id="rId5"/>
  </p:sldIdLst>
  <p:sldSz cx="9144000" cy="5143500" type="screen16x9"/>
  <p:notesSz cx="6858000" cy="9144000"/>
  <p:embeddedFontLst>
    <p:embeddedFont>
      <p:font typeface="Raleway Light" panose="020B0604020202020204" charset="0"/>
      <p:regular r:id="rId7"/>
      <p:bold r:id="rId8"/>
      <p:italic r:id="rId9"/>
      <p:boldItalic r:id="rId10"/>
    </p:embeddedFont>
    <p:embeddedFont>
      <p:font typeface="Century Gothic" panose="020B0502020202020204" pitchFamily="34" charset="0"/>
      <p:regular r:id="rId11"/>
      <p:bold r:id="rId12"/>
      <p:italic r:id="rId13"/>
      <p:boldItalic r:id="rId14"/>
    </p:embeddedFont>
    <p:embeddedFont>
      <p:font typeface="Raleway ExtraBold" panose="020B0604020202020204" charset="0"/>
      <p:bold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5B5B"/>
    <a:srgbClr val="D9D9D9"/>
    <a:srgbClr val="FFB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CA4D59A-6474-4FD6-B9CE-FBE7B3399A05}">
  <a:tblStyle styleId="{ACA4D59A-6474-4FD6-B9CE-FBE7B3399A05}"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74" autoAdjust="0"/>
    <p:restoredTop sz="94660"/>
  </p:normalViewPr>
  <p:slideViewPr>
    <p:cSldViewPr snapToGrid="0">
      <p:cViewPr>
        <p:scale>
          <a:sx n="100" d="100"/>
          <a:sy n="100" d="100"/>
        </p:scale>
        <p:origin x="120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10.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font" Target="fonts/font9.fntdata"/><Relationship Id="rId10" Type="http://schemas.openxmlformats.org/officeDocument/2006/relationships/font" Target="fonts/font4.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942241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582410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79826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FFB600"/>
        </a:solidFill>
        <a:effectLst/>
      </p:bgPr>
    </p:bg>
    <p:spTree>
      <p:nvGrpSpPr>
        <p:cNvPr id="1" name="Shape 9"/>
        <p:cNvGrpSpPr/>
        <p:nvPr/>
      </p:nvGrpSpPr>
      <p:grpSpPr>
        <a:xfrm>
          <a:off x="0" y="0"/>
          <a:ext cx="0" cy="0"/>
          <a:chOff x="0" y="0"/>
          <a:chExt cx="0" cy="0"/>
        </a:xfrm>
      </p:grpSpPr>
      <p:sp>
        <p:nvSpPr>
          <p:cNvPr id="10" name="Shape 10"/>
          <p:cNvSpPr/>
          <p:nvPr/>
        </p:nvSpPr>
        <p:spPr>
          <a:xfrm>
            <a:off x="390735" y="379877"/>
            <a:ext cx="8362529" cy="4383746"/>
          </a:xfrm>
          <a:custGeom>
            <a:avLst/>
            <a:gdLst/>
            <a:ahLst/>
            <a:cxnLst/>
            <a:rect l="0" t="0" r="0" b="0"/>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FFFFFF"/>
            </a:solidFill>
            <a:prstDash val="dot"/>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txBox="1">
            <a:spLocks noGrp="1"/>
          </p:cNvSpPr>
          <p:nvPr>
            <p:ph type="ctrTitle"/>
          </p:nvPr>
        </p:nvSpPr>
        <p:spPr>
          <a:xfrm>
            <a:off x="685800" y="3287213"/>
            <a:ext cx="7772400" cy="1159800"/>
          </a:xfrm>
          <a:prstGeom prst="rect">
            <a:avLst/>
          </a:prstGeom>
        </p:spPr>
        <p:txBody>
          <a:bodyPr spcFirstLastPara="1" wrap="square" lIns="91425" tIns="91425" rIns="91425" bIns="91425" anchor="b" anchorCtr="0"/>
          <a:lstStyle>
            <a:lvl1pPr lvl="0">
              <a:spcBef>
                <a:spcPts val="0"/>
              </a:spcBef>
              <a:spcAft>
                <a:spcPts val="0"/>
              </a:spcAft>
              <a:buClr>
                <a:srgbClr val="FFFFFF"/>
              </a:buClr>
              <a:buSzPts val="6000"/>
              <a:buNone/>
              <a:defRPr sz="6000">
                <a:solidFill>
                  <a:srgbClr val="FFFFFF"/>
                </a:solidFill>
              </a:defRPr>
            </a:lvl1pPr>
            <a:lvl2pPr lvl="1">
              <a:spcBef>
                <a:spcPts val="0"/>
              </a:spcBef>
              <a:spcAft>
                <a:spcPts val="0"/>
              </a:spcAft>
              <a:buClr>
                <a:srgbClr val="FFFFFF"/>
              </a:buClr>
              <a:buSzPts val="6000"/>
              <a:buNone/>
              <a:defRPr sz="6000">
                <a:solidFill>
                  <a:srgbClr val="FFFFFF"/>
                </a:solidFill>
              </a:defRPr>
            </a:lvl2pPr>
            <a:lvl3pPr lvl="2">
              <a:spcBef>
                <a:spcPts val="0"/>
              </a:spcBef>
              <a:spcAft>
                <a:spcPts val="0"/>
              </a:spcAft>
              <a:buClr>
                <a:srgbClr val="FFFFFF"/>
              </a:buClr>
              <a:buSzPts val="6000"/>
              <a:buNone/>
              <a:defRPr sz="6000">
                <a:solidFill>
                  <a:srgbClr val="FFFFFF"/>
                </a:solidFill>
              </a:defRPr>
            </a:lvl3pPr>
            <a:lvl4pPr lvl="3">
              <a:spcBef>
                <a:spcPts val="0"/>
              </a:spcBef>
              <a:spcAft>
                <a:spcPts val="0"/>
              </a:spcAft>
              <a:buClr>
                <a:srgbClr val="FFFFFF"/>
              </a:buClr>
              <a:buSzPts val="6000"/>
              <a:buNone/>
              <a:defRPr sz="6000">
                <a:solidFill>
                  <a:srgbClr val="FFFFFF"/>
                </a:solidFill>
              </a:defRPr>
            </a:lvl4pPr>
            <a:lvl5pPr lvl="4">
              <a:spcBef>
                <a:spcPts val="0"/>
              </a:spcBef>
              <a:spcAft>
                <a:spcPts val="0"/>
              </a:spcAft>
              <a:buClr>
                <a:srgbClr val="FFFFFF"/>
              </a:buClr>
              <a:buSzPts val="6000"/>
              <a:buNone/>
              <a:defRPr sz="6000">
                <a:solidFill>
                  <a:srgbClr val="FFFFFF"/>
                </a:solidFill>
              </a:defRPr>
            </a:lvl5pPr>
            <a:lvl6pPr lvl="5">
              <a:spcBef>
                <a:spcPts val="0"/>
              </a:spcBef>
              <a:spcAft>
                <a:spcPts val="0"/>
              </a:spcAft>
              <a:buClr>
                <a:srgbClr val="FFFFFF"/>
              </a:buClr>
              <a:buSzPts val="6000"/>
              <a:buNone/>
              <a:defRPr sz="6000">
                <a:solidFill>
                  <a:srgbClr val="FFFFFF"/>
                </a:solidFill>
              </a:defRPr>
            </a:lvl6pPr>
            <a:lvl7pPr lvl="6">
              <a:spcBef>
                <a:spcPts val="0"/>
              </a:spcBef>
              <a:spcAft>
                <a:spcPts val="0"/>
              </a:spcAft>
              <a:buClr>
                <a:srgbClr val="FFFFFF"/>
              </a:buClr>
              <a:buSzPts val="6000"/>
              <a:buNone/>
              <a:defRPr sz="6000">
                <a:solidFill>
                  <a:srgbClr val="FFFFFF"/>
                </a:solidFill>
              </a:defRPr>
            </a:lvl7pPr>
            <a:lvl8pPr lvl="7">
              <a:spcBef>
                <a:spcPts val="0"/>
              </a:spcBef>
              <a:spcAft>
                <a:spcPts val="0"/>
              </a:spcAft>
              <a:buClr>
                <a:srgbClr val="FFFFFF"/>
              </a:buClr>
              <a:buSzPts val="6000"/>
              <a:buNone/>
              <a:defRPr sz="6000">
                <a:solidFill>
                  <a:srgbClr val="FFFFFF"/>
                </a:solidFill>
              </a:defRPr>
            </a:lvl8pPr>
            <a:lvl9pPr lvl="8">
              <a:spcBef>
                <a:spcPts val="0"/>
              </a:spcBef>
              <a:spcAft>
                <a:spcPts val="0"/>
              </a:spcAft>
              <a:buClr>
                <a:srgbClr val="FFFFFF"/>
              </a:buClr>
              <a:buSzPts val="6000"/>
              <a:buNone/>
              <a:defRPr sz="6000">
                <a:solidFill>
                  <a:srgbClr val="FFF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6"/>
        <p:cNvGrpSpPr/>
        <p:nvPr/>
      </p:nvGrpSpPr>
      <p:grpSpPr>
        <a:xfrm>
          <a:off x="0" y="0"/>
          <a:ext cx="0" cy="0"/>
          <a:chOff x="0" y="0"/>
          <a:chExt cx="0" cy="0"/>
        </a:xfrm>
      </p:grpSpPr>
      <p:sp>
        <p:nvSpPr>
          <p:cNvPr id="27" name="Shape 27"/>
          <p:cNvSpPr/>
          <p:nvPr/>
        </p:nvSpPr>
        <p:spPr>
          <a:xfrm>
            <a:off x="390735" y="379877"/>
            <a:ext cx="8362529" cy="4383746"/>
          </a:xfrm>
          <a:custGeom>
            <a:avLst/>
            <a:gdLst/>
            <a:ahLst/>
            <a:cxnLst/>
            <a:rect l="0" t="0" r="0" b="0"/>
            <a:pathLst>
              <a:path w="285508" h="149667" fill="none" extrusionOk="0">
                <a:moveTo>
                  <a:pt x="252882" y="0"/>
                </a:moveTo>
                <a:lnTo>
                  <a:pt x="13220" y="0"/>
                </a:ln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92D050"/>
            </a:solidFill>
            <a:prstDash val="dot"/>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8" name="Shape 28"/>
          <p:cNvSpPr txBox="1">
            <a:spLocks noGrp="1"/>
          </p:cNvSpPr>
          <p:nvPr>
            <p:ph type="title"/>
          </p:nvPr>
        </p:nvSpPr>
        <p:spPr>
          <a:xfrm>
            <a:off x="922000" y="891775"/>
            <a:ext cx="6866100" cy="857400"/>
          </a:xfrm>
          <a:prstGeom prst="rect">
            <a:avLst/>
          </a:prstGeom>
        </p:spPr>
        <p:txBody>
          <a:bodyPr spcFirstLastPara="1" wrap="square" lIns="91425" tIns="91425" rIns="91425" bIns="91425" anchor="t" anchorCtr="0"/>
          <a:lstStyle>
            <a:lvl1pPr lvl="0">
              <a:spcBef>
                <a:spcPts val="0"/>
              </a:spcBef>
              <a:spcAft>
                <a:spcPts val="0"/>
              </a:spcAft>
              <a:buSzPts val="5800"/>
              <a:buNone/>
              <a:defRPr/>
            </a:lvl1pPr>
            <a:lvl2pPr lvl="1">
              <a:spcBef>
                <a:spcPts val="0"/>
              </a:spcBef>
              <a:spcAft>
                <a:spcPts val="0"/>
              </a:spcAft>
              <a:buSzPts val="5800"/>
              <a:buNone/>
              <a:defRPr/>
            </a:lvl2pPr>
            <a:lvl3pPr lvl="2">
              <a:spcBef>
                <a:spcPts val="0"/>
              </a:spcBef>
              <a:spcAft>
                <a:spcPts val="0"/>
              </a:spcAft>
              <a:buSzPts val="5800"/>
              <a:buNone/>
              <a:defRPr/>
            </a:lvl3pPr>
            <a:lvl4pPr lvl="3">
              <a:spcBef>
                <a:spcPts val="0"/>
              </a:spcBef>
              <a:spcAft>
                <a:spcPts val="0"/>
              </a:spcAft>
              <a:buSzPts val="5800"/>
              <a:buNone/>
              <a:defRPr/>
            </a:lvl4pPr>
            <a:lvl5pPr lvl="4">
              <a:spcBef>
                <a:spcPts val="0"/>
              </a:spcBef>
              <a:spcAft>
                <a:spcPts val="0"/>
              </a:spcAft>
              <a:buSzPts val="5800"/>
              <a:buNone/>
              <a:defRPr/>
            </a:lvl5pPr>
            <a:lvl6pPr lvl="5">
              <a:spcBef>
                <a:spcPts val="0"/>
              </a:spcBef>
              <a:spcAft>
                <a:spcPts val="0"/>
              </a:spcAft>
              <a:buSzPts val="5800"/>
              <a:buNone/>
              <a:defRPr/>
            </a:lvl6pPr>
            <a:lvl7pPr lvl="6">
              <a:spcBef>
                <a:spcPts val="0"/>
              </a:spcBef>
              <a:spcAft>
                <a:spcPts val="0"/>
              </a:spcAft>
              <a:buSzPts val="5800"/>
              <a:buNone/>
              <a:defRPr/>
            </a:lvl7pPr>
            <a:lvl8pPr lvl="7">
              <a:spcBef>
                <a:spcPts val="0"/>
              </a:spcBef>
              <a:spcAft>
                <a:spcPts val="0"/>
              </a:spcAft>
              <a:buSzPts val="5800"/>
              <a:buNone/>
              <a:defRPr/>
            </a:lvl8pPr>
            <a:lvl9pPr lvl="8">
              <a:spcBef>
                <a:spcPts val="0"/>
              </a:spcBef>
              <a:spcAft>
                <a:spcPts val="0"/>
              </a:spcAft>
              <a:buSzPts val="5800"/>
              <a:buNone/>
              <a:defRPr/>
            </a:lvl9pPr>
          </a:lstStyle>
          <a:p>
            <a:endParaRPr/>
          </a:p>
        </p:txBody>
      </p:sp>
      <p:sp>
        <p:nvSpPr>
          <p:cNvPr id="29" name="Shape 29"/>
          <p:cNvSpPr txBox="1">
            <a:spLocks noGrp="1"/>
          </p:cNvSpPr>
          <p:nvPr>
            <p:ph type="body" idx="1"/>
          </p:nvPr>
        </p:nvSpPr>
        <p:spPr>
          <a:xfrm>
            <a:off x="922000" y="1887378"/>
            <a:ext cx="3543300" cy="30276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a:lvl1pPr>
            <a:lvl2pPr marL="914400" lvl="1" indent="-342900">
              <a:spcBef>
                <a:spcPts val="0"/>
              </a:spcBef>
              <a:spcAft>
                <a:spcPts val="0"/>
              </a:spcAft>
              <a:buSzPts val="1800"/>
              <a:buChar char="○"/>
              <a:defRPr/>
            </a:lvl2pPr>
            <a:lvl3pPr marL="1371600" lvl="2" indent="-342900">
              <a:spcBef>
                <a:spcPts val="0"/>
              </a:spcBef>
              <a:spcAft>
                <a:spcPts val="0"/>
              </a:spcAft>
              <a:buSzPts val="18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30" name="Shape 30"/>
          <p:cNvSpPr txBox="1">
            <a:spLocks noGrp="1"/>
          </p:cNvSpPr>
          <p:nvPr>
            <p:ph type="body" idx="2"/>
          </p:nvPr>
        </p:nvSpPr>
        <p:spPr>
          <a:xfrm>
            <a:off x="4678687" y="1887378"/>
            <a:ext cx="3543300" cy="30276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a:lvl1pPr>
            <a:lvl2pPr marL="914400" lvl="1" indent="-342900">
              <a:spcBef>
                <a:spcPts val="0"/>
              </a:spcBef>
              <a:spcAft>
                <a:spcPts val="0"/>
              </a:spcAft>
              <a:buSzPts val="1800"/>
              <a:buChar char="○"/>
              <a:defRPr/>
            </a:lvl2pPr>
            <a:lvl3pPr marL="1371600" lvl="2" indent="-342900">
              <a:spcBef>
                <a:spcPts val="0"/>
              </a:spcBef>
              <a:spcAft>
                <a:spcPts val="0"/>
              </a:spcAft>
              <a:buSzPts val="18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922000" y="891775"/>
            <a:ext cx="6866100" cy="857400"/>
          </a:xfrm>
          <a:prstGeom prst="rect">
            <a:avLst/>
          </a:prstGeom>
          <a:noFill/>
          <a:ln>
            <a:noFill/>
          </a:ln>
        </p:spPr>
        <p:txBody>
          <a:bodyPr spcFirstLastPara="1" wrap="square" lIns="91425" tIns="91425" rIns="91425" bIns="91425" anchor="t" anchorCtr="0"/>
          <a:lstStyle>
            <a:lvl1pPr lvl="0">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1pPr>
            <a:lvl2pPr lvl="1">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2pPr>
            <a:lvl3pPr lvl="2">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3pPr>
            <a:lvl4pPr lvl="3">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4pPr>
            <a:lvl5pPr lvl="4">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5pPr>
            <a:lvl6pPr lvl="5">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6pPr>
            <a:lvl7pPr lvl="6">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7pPr>
            <a:lvl8pPr lvl="7">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8pPr>
            <a:lvl9pPr lvl="8">
              <a:spcBef>
                <a:spcPts val="0"/>
              </a:spcBef>
              <a:spcAft>
                <a:spcPts val="0"/>
              </a:spcAft>
              <a:buClr>
                <a:srgbClr val="434343"/>
              </a:buClr>
              <a:buSzPts val="5800"/>
              <a:buFont typeface="Raleway ExtraBold"/>
              <a:buNone/>
              <a:defRPr sz="5800">
                <a:solidFill>
                  <a:srgbClr val="434343"/>
                </a:solidFill>
                <a:latin typeface="Raleway ExtraBold"/>
                <a:ea typeface="Raleway ExtraBold"/>
                <a:cs typeface="Raleway ExtraBold"/>
                <a:sym typeface="Raleway ExtraBold"/>
              </a:defRPr>
            </a:lvl9pPr>
          </a:lstStyle>
          <a:p>
            <a:endParaRPr/>
          </a:p>
        </p:txBody>
      </p:sp>
      <p:sp>
        <p:nvSpPr>
          <p:cNvPr id="7" name="Shape 7"/>
          <p:cNvSpPr txBox="1">
            <a:spLocks noGrp="1"/>
          </p:cNvSpPr>
          <p:nvPr>
            <p:ph type="body" idx="1"/>
          </p:nvPr>
        </p:nvSpPr>
        <p:spPr>
          <a:xfrm>
            <a:off x="922000" y="1885951"/>
            <a:ext cx="6866100" cy="2366100"/>
          </a:xfrm>
          <a:prstGeom prst="rect">
            <a:avLst/>
          </a:prstGeom>
          <a:noFill/>
          <a:ln>
            <a:noFill/>
          </a:ln>
        </p:spPr>
        <p:txBody>
          <a:bodyPr spcFirstLastPara="1" wrap="square" lIns="91425" tIns="91425" rIns="91425" bIns="91425" anchor="t" anchorCtr="0"/>
          <a:lstStyle>
            <a:lvl1pPr marL="457200" lvl="0" indent="-342900">
              <a:spcBef>
                <a:spcPts val="600"/>
              </a:spcBef>
              <a:spcAft>
                <a:spcPts val="0"/>
              </a:spcAft>
              <a:buClr>
                <a:srgbClr val="FFB600"/>
              </a:buClr>
              <a:buSzPts val="1800"/>
              <a:buFont typeface="Raleway Light"/>
              <a:buChar char="●"/>
              <a:defRPr sz="1800">
                <a:solidFill>
                  <a:srgbClr val="666666"/>
                </a:solidFill>
                <a:latin typeface="Raleway Light"/>
                <a:ea typeface="Raleway Light"/>
                <a:cs typeface="Raleway Light"/>
                <a:sym typeface="Raleway Light"/>
              </a:defRPr>
            </a:lvl1pPr>
            <a:lvl2pPr marL="914400" lvl="1" indent="-342900">
              <a:spcBef>
                <a:spcPts val="0"/>
              </a:spcBef>
              <a:spcAft>
                <a:spcPts val="0"/>
              </a:spcAft>
              <a:buClr>
                <a:srgbClr val="FFB600"/>
              </a:buClr>
              <a:buSzPts val="1800"/>
              <a:buFont typeface="Raleway Light"/>
              <a:buChar char="○"/>
              <a:defRPr sz="1800">
                <a:solidFill>
                  <a:srgbClr val="666666"/>
                </a:solidFill>
                <a:latin typeface="Raleway Light"/>
                <a:ea typeface="Raleway Light"/>
                <a:cs typeface="Raleway Light"/>
                <a:sym typeface="Raleway Light"/>
              </a:defRPr>
            </a:lvl2pPr>
            <a:lvl3pPr marL="1371600" lvl="2" indent="-342900">
              <a:spcBef>
                <a:spcPts val="0"/>
              </a:spcBef>
              <a:spcAft>
                <a:spcPts val="0"/>
              </a:spcAft>
              <a:buClr>
                <a:srgbClr val="FFB600"/>
              </a:buClr>
              <a:buSzPts val="1800"/>
              <a:buFont typeface="Raleway Light"/>
              <a:buChar char="■"/>
              <a:defRPr sz="1800">
                <a:solidFill>
                  <a:srgbClr val="666666"/>
                </a:solidFill>
                <a:latin typeface="Raleway Light"/>
                <a:ea typeface="Raleway Light"/>
                <a:cs typeface="Raleway Light"/>
                <a:sym typeface="Raleway Light"/>
              </a:defRPr>
            </a:lvl3pPr>
            <a:lvl4pPr marL="1828800" lvl="3"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4pPr>
            <a:lvl5pPr marL="2286000" lvl="4"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5pPr>
            <a:lvl6pPr marL="2743200" lvl="5"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6pPr>
            <a:lvl7pPr marL="3200400" lvl="6"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7pPr>
            <a:lvl8pPr marL="3657600" lvl="7"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8pPr>
            <a:lvl9pPr marL="4114800" lvl="8" indent="-342900">
              <a:spcBef>
                <a:spcPts val="0"/>
              </a:spcBef>
              <a:spcAft>
                <a:spcPts val="0"/>
              </a:spcAft>
              <a:buClr>
                <a:srgbClr val="666666"/>
              </a:buClr>
              <a:buSzPts val="1800"/>
              <a:buFont typeface="Raleway Light"/>
              <a:buChar char="■"/>
              <a:defRPr sz="1800">
                <a:solidFill>
                  <a:srgbClr val="666666"/>
                </a:solidFill>
                <a:latin typeface="Raleway Light"/>
                <a:ea typeface="Raleway Light"/>
                <a:cs typeface="Raleway Light"/>
                <a:sym typeface="Raleway Light"/>
              </a:defRPr>
            </a:lvl9pPr>
          </a:lstStyle>
          <a:p>
            <a:endParaRPr/>
          </a:p>
        </p:txBody>
      </p:sp>
      <p:sp>
        <p:nvSpPr>
          <p:cNvPr id="8" name="Shape 8"/>
          <p:cNvSpPr txBox="1">
            <a:spLocks noGrp="1"/>
          </p:cNvSpPr>
          <p:nvPr>
            <p:ph type="sldNum" idx="12"/>
          </p:nvPr>
        </p:nvSpPr>
        <p:spPr>
          <a:xfrm>
            <a:off x="8604400" y="4590300"/>
            <a:ext cx="539700" cy="553200"/>
          </a:xfrm>
          <a:prstGeom prst="rect">
            <a:avLst/>
          </a:prstGeom>
          <a:noFill/>
          <a:ln>
            <a:noFill/>
          </a:ln>
        </p:spPr>
        <p:txBody>
          <a:bodyPr spcFirstLastPara="1" wrap="square" lIns="91425" tIns="91425" rIns="91425" bIns="91425" anchor="ctr" anchorCtr="0">
            <a:noAutofit/>
          </a:bodyPr>
          <a:lstStyle>
            <a:lvl1pPr lvl="0" algn="ctr">
              <a:buNone/>
              <a:defRPr sz="1300">
                <a:solidFill>
                  <a:srgbClr val="92D050"/>
                </a:solidFill>
                <a:latin typeface="Raleway ExtraBold"/>
                <a:ea typeface="Raleway ExtraBold"/>
                <a:cs typeface="Raleway ExtraBold"/>
                <a:sym typeface="Raleway ExtraBold"/>
              </a:defRPr>
            </a:lvl1pPr>
            <a:lvl2pPr lvl="1" algn="ctr">
              <a:buNone/>
              <a:defRPr sz="1300">
                <a:solidFill>
                  <a:srgbClr val="FFB600"/>
                </a:solidFill>
                <a:latin typeface="Raleway ExtraBold"/>
                <a:ea typeface="Raleway ExtraBold"/>
                <a:cs typeface="Raleway ExtraBold"/>
                <a:sym typeface="Raleway ExtraBold"/>
              </a:defRPr>
            </a:lvl2pPr>
            <a:lvl3pPr lvl="2" algn="ctr">
              <a:buNone/>
              <a:defRPr sz="1300">
                <a:solidFill>
                  <a:srgbClr val="FFB600"/>
                </a:solidFill>
                <a:latin typeface="Raleway ExtraBold"/>
                <a:ea typeface="Raleway ExtraBold"/>
                <a:cs typeface="Raleway ExtraBold"/>
                <a:sym typeface="Raleway ExtraBold"/>
              </a:defRPr>
            </a:lvl3pPr>
            <a:lvl4pPr lvl="3" algn="ctr">
              <a:buNone/>
              <a:defRPr sz="1300">
                <a:solidFill>
                  <a:srgbClr val="FFB600"/>
                </a:solidFill>
                <a:latin typeface="Raleway ExtraBold"/>
                <a:ea typeface="Raleway ExtraBold"/>
                <a:cs typeface="Raleway ExtraBold"/>
                <a:sym typeface="Raleway ExtraBold"/>
              </a:defRPr>
            </a:lvl4pPr>
            <a:lvl5pPr lvl="4" algn="ctr">
              <a:buNone/>
              <a:defRPr sz="1300">
                <a:solidFill>
                  <a:srgbClr val="FFB600"/>
                </a:solidFill>
                <a:latin typeface="Raleway ExtraBold"/>
                <a:ea typeface="Raleway ExtraBold"/>
                <a:cs typeface="Raleway ExtraBold"/>
                <a:sym typeface="Raleway ExtraBold"/>
              </a:defRPr>
            </a:lvl5pPr>
            <a:lvl6pPr lvl="5" algn="ctr">
              <a:buNone/>
              <a:defRPr sz="1300">
                <a:solidFill>
                  <a:srgbClr val="FFB600"/>
                </a:solidFill>
                <a:latin typeface="Raleway ExtraBold"/>
                <a:ea typeface="Raleway ExtraBold"/>
                <a:cs typeface="Raleway ExtraBold"/>
                <a:sym typeface="Raleway ExtraBold"/>
              </a:defRPr>
            </a:lvl6pPr>
            <a:lvl7pPr lvl="6" algn="ctr">
              <a:buNone/>
              <a:defRPr sz="1300">
                <a:solidFill>
                  <a:srgbClr val="FFB600"/>
                </a:solidFill>
                <a:latin typeface="Raleway ExtraBold"/>
                <a:ea typeface="Raleway ExtraBold"/>
                <a:cs typeface="Raleway ExtraBold"/>
                <a:sym typeface="Raleway ExtraBold"/>
              </a:defRPr>
            </a:lvl7pPr>
            <a:lvl8pPr lvl="7" algn="ctr">
              <a:buNone/>
              <a:defRPr sz="1300">
                <a:solidFill>
                  <a:srgbClr val="FFB600"/>
                </a:solidFill>
                <a:latin typeface="Raleway ExtraBold"/>
                <a:ea typeface="Raleway ExtraBold"/>
                <a:cs typeface="Raleway ExtraBold"/>
                <a:sym typeface="Raleway ExtraBold"/>
              </a:defRPr>
            </a:lvl8pPr>
            <a:lvl9pPr lvl="8" algn="ctr">
              <a:buNone/>
              <a:defRPr sz="1300">
                <a:solidFill>
                  <a:srgbClr val="FFB600"/>
                </a:solidFill>
                <a:latin typeface="Raleway ExtraBold"/>
                <a:ea typeface="Raleway ExtraBold"/>
                <a:cs typeface="Raleway ExtraBold"/>
                <a:sym typeface="Raleway ExtraBold"/>
              </a:defRPr>
            </a:lvl9pPr>
          </a:lstStyle>
          <a:p>
            <a:fld id="{00000000-1234-1234-1234-123412341234}" type="slidenum">
              <a:rPr lang="en" smtClean="0"/>
              <a:pPr/>
              <a:t>‹#›</a:t>
            </a:fld>
            <a:endParaRPr lang="en" dirty="0"/>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Shape 56"/>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7759" y="136342"/>
            <a:ext cx="1160881" cy="1121412"/>
          </a:xfrm>
          <a:prstGeom prst="rect">
            <a:avLst/>
          </a:prstGeom>
          <a:solidFill>
            <a:schemeClr val="bg1">
              <a:alpha val="0"/>
            </a:schemeClr>
          </a:solidFill>
        </p:spPr>
      </p:pic>
      <p:sp>
        <p:nvSpPr>
          <p:cNvPr id="3" name="TextBox 2"/>
          <p:cNvSpPr txBox="1"/>
          <p:nvPr/>
        </p:nvSpPr>
        <p:spPr>
          <a:xfrm>
            <a:off x="457201" y="1257754"/>
            <a:ext cx="7822975" cy="3416320"/>
          </a:xfrm>
          <a:prstGeom prst="rect">
            <a:avLst/>
          </a:prstGeom>
          <a:noFill/>
        </p:spPr>
        <p:txBody>
          <a:bodyPr wrap="none" rtlCol="0">
            <a:spAutoFit/>
          </a:bodyPr>
          <a:lstStyle/>
          <a:p>
            <a:r>
              <a:rPr lang="en-US" sz="4800" b="1" dirty="0" smtClean="0">
                <a:solidFill>
                  <a:schemeClr val="bg1"/>
                </a:solidFill>
                <a:latin typeface="+mj-lt"/>
              </a:rPr>
              <a:t>Neighborhood Council</a:t>
            </a:r>
          </a:p>
          <a:p>
            <a:r>
              <a:rPr lang="en-US" sz="4800" b="1" dirty="0" smtClean="0">
                <a:solidFill>
                  <a:srgbClr val="5B5B5B"/>
                </a:solidFill>
                <a:latin typeface="+mj-lt"/>
              </a:rPr>
              <a:t>Budget Advocate Update</a:t>
            </a:r>
          </a:p>
          <a:p>
            <a:endParaRPr lang="en-US" sz="4800" b="1" dirty="0" smtClean="0">
              <a:solidFill>
                <a:srgbClr val="5B5B5B"/>
              </a:solidFill>
              <a:latin typeface="+mj-lt"/>
            </a:endParaRPr>
          </a:p>
          <a:p>
            <a:endParaRPr lang="en-US" sz="4800" b="1" dirty="0" smtClean="0">
              <a:solidFill>
                <a:srgbClr val="5B5B5B"/>
              </a:solidFill>
              <a:latin typeface="+mj-lt"/>
            </a:endParaRPr>
          </a:p>
          <a:p>
            <a:r>
              <a:rPr lang="en-US" sz="2400" b="1" dirty="0" smtClean="0">
                <a:solidFill>
                  <a:schemeClr val="bg1"/>
                </a:solidFill>
                <a:latin typeface="+mj-lt"/>
              </a:rPr>
              <a:t>September 21</a:t>
            </a:r>
            <a:r>
              <a:rPr lang="en-US" sz="2400" b="1" baseline="30000" dirty="0" smtClean="0">
                <a:solidFill>
                  <a:schemeClr val="bg1"/>
                </a:solidFill>
                <a:latin typeface="+mj-lt"/>
              </a:rPr>
              <a:t>st</a:t>
            </a:r>
            <a:r>
              <a:rPr lang="en-US" sz="2400" b="1" dirty="0" smtClean="0">
                <a:solidFill>
                  <a:schemeClr val="bg1"/>
                </a:solidFill>
                <a:latin typeface="+mj-lt"/>
              </a:rPr>
              <a:t>, 2018</a:t>
            </a:r>
            <a:endParaRPr lang="en-US" sz="2400" b="1" dirty="0">
              <a:solidFill>
                <a:schemeClr val="bg1"/>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199" y="468029"/>
            <a:ext cx="7980218" cy="768943"/>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3200" b="1" dirty="0" smtClean="0">
                <a:latin typeface="+mj-lt"/>
              </a:rPr>
              <a:t>September 2018</a:t>
            </a:r>
            <a:r>
              <a:rPr lang="en" sz="3200" dirty="0" smtClean="0">
                <a:latin typeface="+mj-lt"/>
              </a:rPr>
              <a:t> </a:t>
            </a:r>
            <a:r>
              <a:rPr lang="en" sz="3100" dirty="0" smtClean="0">
                <a:latin typeface="+mj-lt"/>
              </a:rPr>
              <a:t>Updates and Reports</a:t>
            </a:r>
            <a:endParaRPr sz="3100" b="1" dirty="0">
              <a:solidFill>
                <a:srgbClr val="FFB600"/>
              </a:solidFill>
              <a:latin typeface="+mj-lt"/>
            </a:endParaRPr>
          </a:p>
        </p:txBody>
      </p:sp>
      <p:sp>
        <p:nvSpPr>
          <p:cNvPr id="69" name="Shape 69"/>
          <p:cNvSpPr txBox="1">
            <a:spLocks noGrp="1"/>
          </p:cNvSpPr>
          <p:nvPr>
            <p:ph type="body" idx="1"/>
          </p:nvPr>
        </p:nvSpPr>
        <p:spPr>
          <a:xfrm>
            <a:off x="457199" y="1080654"/>
            <a:ext cx="8286751" cy="3662795"/>
          </a:xfrm>
          <a:prstGeom prst="rect">
            <a:avLst/>
          </a:prstGeom>
        </p:spPr>
        <p:txBody>
          <a:bodyPr spcFirstLastPara="1" wrap="square" lIns="91425" tIns="91425" rIns="91425" bIns="91425" numCol="2" spcCol="91440" anchor="t" anchorCtr="0">
            <a:noAutofit/>
          </a:bodyPr>
          <a:lstStyle/>
          <a:p>
            <a:pPr marL="0" indent="0">
              <a:lnSpc>
                <a:spcPct val="150000"/>
              </a:lnSpc>
              <a:buClr>
                <a:schemeClr val="dk1"/>
              </a:buClr>
              <a:buSzPts val="1100"/>
              <a:buNone/>
            </a:pPr>
            <a:r>
              <a:rPr lang="en-US" sz="1000" b="1" dirty="0" smtClean="0">
                <a:latin typeface="+mj-lt"/>
              </a:rPr>
              <a:t>Meeting with </a:t>
            </a:r>
            <a:r>
              <a:rPr lang="en-US" sz="1000" b="1" dirty="0">
                <a:latin typeface="+mj-lt"/>
              </a:rPr>
              <a:t>the </a:t>
            </a:r>
            <a:r>
              <a:rPr lang="en-US" sz="1000" b="1" dirty="0" smtClean="0">
                <a:latin typeface="+mj-lt"/>
              </a:rPr>
              <a:t>Mayor has been set</a:t>
            </a:r>
            <a:endParaRPr lang="en-US" sz="1000" b="1" dirty="0">
              <a:latin typeface="+mj-lt"/>
            </a:endParaRPr>
          </a:p>
          <a:p>
            <a:pPr marL="0" indent="0">
              <a:lnSpc>
                <a:spcPct val="150000"/>
              </a:lnSpc>
              <a:buClr>
                <a:schemeClr val="dk1"/>
              </a:buClr>
              <a:buSzPts val="1100"/>
              <a:buNone/>
            </a:pPr>
            <a:r>
              <a:rPr lang="en-US" sz="1000" dirty="0" smtClean="0">
                <a:latin typeface="+mj-lt"/>
              </a:rPr>
              <a:t>The Budget </a:t>
            </a:r>
            <a:r>
              <a:rPr lang="en-US" sz="1000" dirty="0" smtClean="0">
                <a:latin typeface="+mj-lt"/>
              </a:rPr>
              <a:t>Advocates (BAs) </a:t>
            </a:r>
            <a:r>
              <a:rPr lang="en-US" sz="1000" dirty="0" smtClean="0">
                <a:latin typeface="+mj-lt"/>
              </a:rPr>
              <a:t>have scheduled their fall meeting with The Mayor for </a:t>
            </a:r>
            <a:r>
              <a:rPr lang="en-US" sz="1000" b="1" dirty="0" smtClean="0">
                <a:latin typeface="+mj-lt"/>
              </a:rPr>
              <a:t>September 28</a:t>
            </a:r>
            <a:r>
              <a:rPr lang="en-US" sz="1000" b="1" baseline="30000" dirty="0" smtClean="0">
                <a:latin typeface="+mj-lt"/>
              </a:rPr>
              <a:t>th</a:t>
            </a:r>
            <a:r>
              <a:rPr lang="en-US" sz="1000" b="1" dirty="0" smtClean="0">
                <a:latin typeface="+mj-lt"/>
              </a:rPr>
              <a:t>. </a:t>
            </a:r>
            <a:endParaRPr lang="en-US" sz="1000" b="1" dirty="0" smtClean="0">
              <a:latin typeface="+mj-lt"/>
            </a:endParaRPr>
          </a:p>
          <a:p>
            <a:pPr marL="0" indent="0">
              <a:lnSpc>
                <a:spcPct val="150000"/>
              </a:lnSpc>
              <a:buClr>
                <a:schemeClr val="dk1"/>
              </a:buClr>
              <a:buSzPts val="1100"/>
              <a:buNone/>
            </a:pPr>
            <a:r>
              <a:rPr lang="en-US" sz="1000" dirty="0" smtClean="0">
                <a:latin typeface="+mj-lt"/>
              </a:rPr>
              <a:t>Specifically</a:t>
            </a:r>
            <a:r>
              <a:rPr lang="en-US" sz="1000" dirty="0" smtClean="0">
                <a:latin typeface="+mj-lt"/>
              </a:rPr>
              <a:t>, the BAs will request that he instruct each Department to establish objective performance metrics, relative to their operations, that can be published for the public to review each year. The BAs will also discuss how he plan to approach the FY19/20 budgeting process. </a:t>
            </a:r>
          </a:p>
          <a:p>
            <a:pPr marL="0" indent="0">
              <a:lnSpc>
                <a:spcPct val="150000"/>
              </a:lnSpc>
              <a:buClr>
                <a:schemeClr val="dk1"/>
              </a:buClr>
              <a:buSzPts val="1100"/>
              <a:buNone/>
            </a:pPr>
            <a:r>
              <a:rPr lang="en-US" sz="1000" dirty="0" smtClean="0">
                <a:latin typeface="+mj-lt"/>
              </a:rPr>
              <a:t>Will he want cuts across the board? Which of our City’s underfunded services will be further restored? Will we begin to fully address our homelessness epidemic?</a:t>
            </a:r>
          </a:p>
          <a:p>
            <a:pPr marL="0" indent="0">
              <a:lnSpc>
                <a:spcPct val="150000"/>
              </a:lnSpc>
              <a:buClr>
                <a:schemeClr val="dk1"/>
              </a:buClr>
              <a:buSzPts val="1100"/>
              <a:buNone/>
            </a:pPr>
            <a:endParaRPr lang="en-US" sz="1000" dirty="0">
              <a:latin typeface="+mj-lt"/>
            </a:endParaRPr>
          </a:p>
          <a:p>
            <a:pPr marL="0" indent="0">
              <a:lnSpc>
                <a:spcPct val="150000"/>
              </a:lnSpc>
              <a:buClr>
                <a:schemeClr val="dk1"/>
              </a:buClr>
              <a:buSzPts val="1100"/>
              <a:buNone/>
            </a:pPr>
            <a:endParaRPr lang="en-US" sz="1000" dirty="0" smtClean="0">
              <a:latin typeface="+mj-lt"/>
            </a:endParaRPr>
          </a:p>
          <a:p>
            <a:pPr marL="0" indent="0">
              <a:lnSpc>
                <a:spcPct val="150000"/>
              </a:lnSpc>
              <a:buClr>
                <a:schemeClr val="dk1"/>
              </a:buClr>
              <a:buSzPts val="1100"/>
              <a:buNone/>
            </a:pPr>
            <a:endParaRPr lang="en-US" sz="1000" dirty="0">
              <a:latin typeface="+mj-lt"/>
            </a:endParaRPr>
          </a:p>
          <a:p>
            <a:pPr marL="0" indent="0">
              <a:lnSpc>
                <a:spcPct val="150000"/>
              </a:lnSpc>
              <a:buClr>
                <a:schemeClr val="dk1"/>
              </a:buClr>
              <a:buSzPts val="1100"/>
              <a:buNone/>
            </a:pPr>
            <a:endParaRPr lang="en-US" sz="1000" dirty="0" smtClean="0">
              <a:latin typeface="+mj-lt"/>
            </a:endParaRPr>
          </a:p>
          <a:p>
            <a:pPr marL="0" indent="0">
              <a:lnSpc>
                <a:spcPct val="150000"/>
              </a:lnSpc>
              <a:buClr>
                <a:schemeClr val="dk1"/>
              </a:buClr>
              <a:buSzPts val="1100"/>
              <a:buNone/>
            </a:pPr>
            <a:r>
              <a:rPr lang="en-US" sz="1000" b="1" dirty="0" smtClean="0">
                <a:latin typeface="+mj-lt"/>
              </a:rPr>
              <a:t>Fall </a:t>
            </a:r>
            <a:r>
              <a:rPr lang="en-US" sz="1000" b="1" dirty="0" smtClean="0">
                <a:latin typeface="+mj-lt"/>
              </a:rPr>
              <a:t>Department and Committee Meetings</a:t>
            </a:r>
          </a:p>
          <a:p>
            <a:pPr marL="0" indent="0">
              <a:lnSpc>
                <a:spcPct val="150000"/>
              </a:lnSpc>
              <a:buClr>
                <a:schemeClr val="dk1"/>
              </a:buClr>
              <a:buSzPts val="1100"/>
              <a:buNone/>
            </a:pPr>
            <a:r>
              <a:rPr lang="en-US" sz="1000" dirty="0" smtClean="0">
                <a:latin typeface="+mj-lt"/>
              </a:rPr>
              <a:t>The BAs have begun scheduling meetings with City Departments kicking off in early October. On </a:t>
            </a:r>
            <a:r>
              <a:rPr lang="en-US" sz="1000" b="1" dirty="0" smtClean="0">
                <a:latin typeface="+mj-lt"/>
              </a:rPr>
              <a:t>October 4</a:t>
            </a:r>
            <a:r>
              <a:rPr lang="en-US" sz="1000" b="1" baseline="30000" dirty="0" smtClean="0">
                <a:latin typeface="+mj-lt"/>
              </a:rPr>
              <a:t>th</a:t>
            </a:r>
            <a:r>
              <a:rPr lang="en-US" sz="1000" b="1" dirty="0" smtClean="0">
                <a:latin typeface="+mj-lt"/>
              </a:rPr>
              <a:t>, </a:t>
            </a:r>
            <a:r>
              <a:rPr lang="en-US" sz="1000" dirty="0" smtClean="0">
                <a:latin typeface="+mj-lt"/>
              </a:rPr>
              <a:t>the BA team will meet with the Controller to further discuss his report regarding the City’s idle funds, new special projects and where we stand on measuring the equitable distribution of our City’s Services.</a:t>
            </a:r>
          </a:p>
          <a:p>
            <a:pPr marL="0" indent="0">
              <a:lnSpc>
                <a:spcPct val="150000"/>
              </a:lnSpc>
              <a:buClr>
                <a:schemeClr val="dk1"/>
              </a:buClr>
              <a:buSzPts val="1100"/>
              <a:buNone/>
            </a:pPr>
            <a:r>
              <a:rPr lang="en-US" sz="1000" dirty="0" smtClean="0">
                <a:latin typeface="+mj-lt"/>
              </a:rPr>
              <a:t/>
            </a:r>
            <a:br>
              <a:rPr lang="en-US" sz="1000" dirty="0" smtClean="0">
                <a:latin typeface="+mj-lt"/>
              </a:rPr>
            </a:br>
            <a:r>
              <a:rPr lang="en-US" sz="1000" b="1" dirty="0" smtClean="0">
                <a:latin typeface="+mj-lt"/>
              </a:rPr>
              <a:t>The Bank of Los Angeles</a:t>
            </a:r>
          </a:p>
          <a:p>
            <a:pPr marL="0" indent="0">
              <a:lnSpc>
                <a:spcPct val="150000"/>
              </a:lnSpc>
              <a:buClr>
                <a:schemeClr val="dk1"/>
              </a:buClr>
              <a:buSzPts val="1100"/>
              <a:buNone/>
            </a:pPr>
            <a:r>
              <a:rPr lang="en-US" sz="1000" dirty="0" smtClean="0">
                <a:latin typeface="+mj-lt"/>
              </a:rPr>
              <a:t>The </a:t>
            </a:r>
            <a:r>
              <a:rPr lang="en-US" sz="1000" dirty="0" smtClean="0">
                <a:latin typeface="+mj-lt"/>
              </a:rPr>
              <a:t>BAs are also discussing </a:t>
            </a:r>
            <a:r>
              <a:rPr lang="en-US" sz="1000" dirty="0" smtClean="0">
                <a:latin typeface="+mj-lt"/>
              </a:rPr>
              <a:t>possible themes for their White Paper this fiscal </a:t>
            </a:r>
            <a:r>
              <a:rPr lang="en-US" sz="1000" dirty="0" smtClean="0">
                <a:latin typeface="+mj-lt"/>
              </a:rPr>
              <a:t>year and are exploring the option of drafting a stand-alone report on this issue. One </a:t>
            </a:r>
            <a:r>
              <a:rPr lang="en-US" sz="1000" dirty="0" smtClean="0">
                <a:latin typeface="+mj-lt"/>
              </a:rPr>
              <a:t>of the most critical decisions in front of us, is our City’s exploration of creating a Bank of Los Angeles. The BAs are eager to analyze the pros and cons of </a:t>
            </a:r>
            <a:r>
              <a:rPr lang="en-US" sz="1000" dirty="0" smtClean="0">
                <a:latin typeface="+mj-lt"/>
              </a:rPr>
              <a:t>this endeavor, so </a:t>
            </a:r>
            <a:r>
              <a:rPr lang="en-US" sz="1000" smtClean="0">
                <a:latin typeface="+mj-lt"/>
              </a:rPr>
              <a:t>stay tuned for </a:t>
            </a:r>
            <a:r>
              <a:rPr lang="en-US" sz="1000" dirty="0" smtClean="0">
                <a:latin typeface="+mj-lt"/>
              </a:rPr>
              <a:t/>
            </a:r>
            <a:br>
              <a:rPr lang="en-US" sz="1000" dirty="0" smtClean="0">
                <a:latin typeface="+mj-lt"/>
              </a:rPr>
            </a:br>
            <a:endParaRPr lang="en-US" sz="1000" b="1" dirty="0" smtClean="0">
              <a:latin typeface="+mj-l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56977" y="115560"/>
            <a:ext cx="1160881" cy="1121412"/>
          </a:xfrm>
          <a:prstGeom prst="rect">
            <a:avLst/>
          </a:prstGeom>
          <a:solidFill>
            <a:schemeClr val="bg1">
              <a:alpha val="0"/>
            </a:schemeClr>
          </a:solidFill>
        </p:spPr>
      </p:pic>
    </p:spTree>
    <p:extLst>
      <p:ext uri="{BB962C8B-B14F-4D97-AF65-F5344CB8AC3E}">
        <p14:creationId xmlns:p14="http://schemas.microsoft.com/office/powerpoint/2010/main" val="2383751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199" y="468029"/>
            <a:ext cx="7980218" cy="768943"/>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3200" b="1" dirty="0" smtClean="0">
                <a:latin typeface="+mj-lt"/>
              </a:rPr>
              <a:t>September 2018</a:t>
            </a:r>
            <a:r>
              <a:rPr lang="en" sz="3200" dirty="0" smtClean="0">
                <a:latin typeface="+mj-lt"/>
              </a:rPr>
              <a:t> </a:t>
            </a:r>
            <a:r>
              <a:rPr lang="en" sz="3100" dirty="0" smtClean="0">
                <a:latin typeface="+mj-lt"/>
              </a:rPr>
              <a:t>Updates and Reports</a:t>
            </a:r>
            <a:endParaRPr sz="3100" b="1" dirty="0">
              <a:solidFill>
                <a:srgbClr val="FFB600"/>
              </a:solidFill>
              <a:latin typeface="+mj-lt"/>
            </a:endParaRPr>
          </a:p>
        </p:txBody>
      </p:sp>
      <p:sp>
        <p:nvSpPr>
          <p:cNvPr id="69" name="Shape 69"/>
          <p:cNvSpPr txBox="1">
            <a:spLocks noGrp="1"/>
          </p:cNvSpPr>
          <p:nvPr>
            <p:ph type="body" idx="1"/>
          </p:nvPr>
        </p:nvSpPr>
        <p:spPr>
          <a:xfrm>
            <a:off x="457199" y="1080654"/>
            <a:ext cx="8277226" cy="3700895"/>
          </a:xfrm>
          <a:prstGeom prst="rect">
            <a:avLst/>
          </a:prstGeom>
        </p:spPr>
        <p:txBody>
          <a:bodyPr spcFirstLastPara="1" wrap="square" lIns="91425" tIns="91425" rIns="91425" bIns="91425" numCol="2" spcCol="91440" anchor="t" anchorCtr="0">
            <a:noAutofit/>
          </a:bodyPr>
          <a:lstStyle/>
          <a:p>
            <a:pPr marL="0" indent="0">
              <a:lnSpc>
                <a:spcPct val="150000"/>
              </a:lnSpc>
              <a:buClr>
                <a:schemeClr val="dk1"/>
              </a:buClr>
              <a:buSzPts val="1100"/>
              <a:buNone/>
            </a:pPr>
            <a:r>
              <a:rPr lang="en-US" sz="1000" b="1" dirty="0" smtClean="0">
                <a:latin typeface="+mj-lt"/>
              </a:rPr>
              <a:t>City-Wide </a:t>
            </a:r>
            <a:r>
              <a:rPr lang="en-US" sz="1000" b="1" dirty="0" smtClean="0">
                <a:latin typeface="+mj-lt"/>
              </a:rPr>
              <a:t>Report Card</a:t>
            </a:r>
          </a:p>
          <a:p>
            <a:pPr marL="0" indent="0">
              <a:lnSpc>
                <a:spcPct val="150000"/>
              </a:lnSpc>
              <a:buClr>
                <a:schemeClr val="dk1"/>
              </a:buClr>
              <a:buSzPts val="1100"/>
              <a:buNone/>
            </a:pPr>
            <a:r>
              <a:rPr lang="en-US" sz="1000" dirty="0" smtClean="0">
                <a:latin typeface="+mj-lt"/>
              </a:rPr>
              <a:t>The BAs are drafting a game changing form of measuring our City’s performance. Annual </a:t>
            </a:r>
            <a:r>
              <a:rPr lang="en-US" sz="1000" b="1" dirty="0" smtClean="0">
                <a:latin typeface="+mj-lt"/>
              </a:rPr>
              <a:t>Report Cards. </a:t>
            </a:r>
            <a:r>
              <a:rPr lang="en-US" sz="1000" dirty="0" smtClean="0">
                <a:latin typeface="+mj-lt"/>
              </a:rPr>
              <a:t>Every Angeleno will be asked to grade not only our City Services, but your Elected Officials and overall quality of life. The report cards will be distributed city-wide </a:t>
            </a:r>
            <a:r>
              <a:rPr lang="en-US" sz="1000" dirty="0" smtClean="0">
                <a:latin typeface="+mj-lt"/>
              </a:rPr>
              <a:t>this fall. </a:t>
            </a:r>
            <a:endParaRPr lang="en-US" sz="1000" dirty="0" smtClean="0">
              <a:latin typeface="+mj-lt"/>
            </a:endParaRPr>
          </a:p>
          <a:p>
            <a:pPr marL="0" indent="0">
              <a:lnSpc>
                <a:spcPct val="150000"/>
              </a:lnSpc>
              <a:buClr>
                <a:schemeClr val="dk1"/>
              </a:buClr>
              <a:buSzPts val="1100"/>
              <a:buNone/>
            </a:pPr>
            <a:endParaRPr lang="en-US" sz="1000" dirty="0" smtClean="0">
              <a:latin typeface="+mj-lt"/>
            </a:endParaRPr>
          </a:p>
          <a:p>
            <a:pPr marL="0" indent="0">
              <a:lnSpc>
                <a:spcPct val="150000"/>
              </a:lnSpc>
              <a:buClr>
                <a:schemeClr val="dk1"/>
              </a:buClr>
              <a:buSzPts val="1100"/>
              <a:buNone/>
            </a:pPr>
            <a:r>
              <a:rPr lang="en-US" sz="1000" b="1" dirty="0" smtClean="0"/>
              <a:t>Neighborhood Council Outreach</a:t>
            </a:r>
            <a:endParaRPr lang="en-US" sz="1000" b="1" dirty="0"/>
          </a:p>
          <a:p>
            <a:pPr marL="0" indent="0">
              <a:lnSpc>
                <a:spcPct val="150000"/>
              </a:lnSpc>
              <a:buClr>
                <a:schemeClr val="dk1"/>
              </a:buClr>
              <a:buSzPts val="1100"/>
              <a:buNone/>
            </a:pPr>
            <a:r>
              <a:rPr lang="en-US" sz="1000" dirty="0" smtClean="0"/>
              <a:t>As always, the BAs are out in force, visiting NCs and keeping them in the loop as to what’s really going on </a:t>
            </a:r>
            <a:r>
              <a:rPr lang="en-US" sz="1000" dirty="0" smtClean="0"/>
              <a:t>without </a:t>
            </a:r>
            <a:r>
              <a:rPr lang="en-US" sz="1000" dirty="0" smtClean="0"/>
              <a:t>City’s financial issues and our lacking City Services. </a:t>
            </a:r>
          </a:p>
          <a:p>
            <a:pPr marL="0" indent="0">
              <a:lnSpc>
                <a:spcPct val="150000"/>
              </a:lnSpc>
              <a:buClr>
                <a:schemeClr val="dk1"/>
              </a:buClr>
              <a:buSzPts val="1100"/>
              <a:buNone/>
            </a:pPr>
            <a:r>
              <a:rPr lang="en-US" sz="1000" dirty="0" smtClean="0">
                <a:latin typeface="+mj-lt"/>
              </a:rPr>
              <a:t>Has your NC had a visit yet? If not, contact our Outreach team to ensure </a:t>
            </a:r>
            <a:r>
              <a:rPr lang="en-US" sz="1000" dirty="0" smtClean="0">
                <a:latin typeface="+mj-lt"/>
              </a:rPr>
              <a:t>your </a:t>
            </a:r>
            <a:r>
              <a:rPr lang="en-US" sz="1000" dirty="0" smtClean="0">
                <a:latin typeface="+mj-lt"/>
              </a:rPr>
              <a:t>questions are answered. </a:t>
            </a:r>
            <a:br>
              <a:rPr lang="en-US" sz="1000" dirty="0" smtClean="0">
                <a:latin typeface="+mj-lt"/>
              </a:rPr>
            </a:br>
            <a:r>
              <a:rPr lang="en-US" sz="1000" b="1" dirty="0" smtClean="0">
                <a:latin typeface="+mj-lt"/>
              </a:rPr>
              <a:t>Regional Workshops and Forums</a:t>
            </a:r>
          </a:p>
          <a:p>
            <a:pPr marL="0" indent="0">
              <a:lnSpc>
                <a:spcPct val="150000"/>
              </a:lnSpc>
              <a:buClr>
                <a:schemeClr val="dk1"/>
              </a:buClr>
              <a:buSzPts val="1100"/>
              <a:buNone/>
            </a:pPr>
            <a:r>
              <a:rPr lang="en-US" sz="1000" dirty="0" smtClean="0">
                <a:latin typeface="+mj-lt"/>
              </a:rPr>
              <a:t>The BA Outreach committee is working on developing a series of workshops and forums to offer on a rotating basis, in each Neighborhood Council District. Topics of interest so far include; Financial Literacy, City </a:t>
            </a:r>
            <a:r>
              <a:rPr lang="en-US" sz="1000" dirty="0" smtClean="0">
                <a:latin typeface="+mj-lt"/>
              </a:rPr>
              <a:t>Service Performance, </a:t>
            </a:r>
            <a:r>
              <a:rPr lang="en-US" sz="1000" dirty="0" smtClean="0">
                <a:latin typeface="+mj-lt"/>
              </a:rPr>
              <a:t>Parks and Recreation facility development and potential uses for the City’s Idle Special Funds.</a:t>
            </a:r>
          </a:p>
          <a:p>
            <a:pPr marL="0" indent="0">
              <a:lnSpc>
                <a:spcPct val="150000"/>
              </a:lnSpc>
              <a:buClr>
                <a:schemeClr val="dk1"/>
              </a:buClr>
              <a:buSzPts val="1100"/>
              <a:buNone/>
            </a:pPr>
            <a:endParaRPr lang="en-US" sz="1000" dirty="0">
              <a:latin typeface="+mj-lt"/>
            </a:endParaRPr>
          </a:p>
          <a:p>
            <a:pPr marL="0" indent="0">
              <a:lnSpc>
                <a:spcPct val="150000"/>
              </a:lnSpc>
              <a:buClr>
                <a:schemeClr val="dk1"/>
              </a:buClr>
              <a:buSzPts val="1100"/>
              <a:buNone/>
            </a:pPr>
            <a:r>
              <a:rPr lang="en-US" sz="1000" b="1" dirty="0" smtClean="0"/>
              <a:t>Involvement and Impact</a:t>
            </a:r>
            <a:endParaRPr lang="en-US" sz="1000" b="1" dirty="0"/>
          </a:p>
          <a:p>
            <a:pPr marL="0" indent="0">
              <a:lnSpc>
                <a:spcPct val="150000"/>
              </a:lnSpc>
              <a:buClr>
                <a:schemeClr val="dk1"/>
              </a:buClr>
              <a:buSzPts val="1100"/>
              <a:buNone/>
            </a:pPr>
            <a:r>
              <a:rPr lang="en-US" sz="1000" dirty="0" smtClean="0"/>
              <a:t>Every BA </a:t>
            </a:r>
            <a:r>
              <a:rPr lang="en-US" sz="1000" dirty="0" smtClean="0"/>
              <a:t>committee, those that meet with City Departments, our elected officials and even our Outreach committee; are open </a:t>
            </a:r>
            <a:r>
              <a:rPr lang="en-US" sz="1000" dirty="0" smtClean="0"/>
              <a:t>to </a:t>
            </a:r>
            <a:r>
              <a:rPr lang="en-US" sz="1000" u="sng" dirty="0" smtClean="0"/>
              <a:t>all</a:t>
            </a:r>
            <a:r>
              <a:rPr lang="en-US" sz="1000" dirty="0" smtClean="0"/>
              <a:t> Stakeholders, NC Board Members and Budget Representatives. If there’s a </a:t>
            </a:r>
            <a:r>
              <a:rPr lang="en-US" sz="1000" dirty="0" smtClean="0"/>
              <a:t>department or </a:t>
            </a:r>
            <a:r>
              <a:rPr lang="en-US" sz="1000" dirty="0" smtClean="0"/>
              <a:t>an issue you’d like to work on, contact our Outreach team </a:t>
            </a:r>
            <a:r>
              <a:rPr lang="en-US" sz="1000" dirty="0" smtClean="0"/>
              <a:t>today and </a:t>
            </a:r>
            <a:r>
              <a:rPr lang="en-US" sz="1000" dirty="0" smtClean="0"/>
              <a:t>share your passion!</a:t>
            </a:r>
            <a:endParaRPr lang="en-US" sz="1000" dirty="0">
              <a:latin typeface="+mj-l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56977" y="115560"/>
            <a:ext cx="1160881" cy="1121412"/>
          </a:xfrm>
          <a:prstGeom prst="rect">
            <a:avLst/>
          </a:prstGeom>
          <a:solidFill>
            <a:schemeClr val="bg1">
              <a:alpha val="0"/>
            </a:schemeClr>
          </a:solidFill>
        </p:spPr>
      </p:pic>
    </p:spTree>
    <p:extLst>
      <p:ext uri="{BB962C8B-B14F-4D97-AF65-F5344CB8AC3E}">
        <p14:creationId xmlns:p14="http://schemas.microsoft.com/office/powerpoint/2010/main" val="360594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9" name="Shape 381"/>
          <p:cNvSpPr txBox="1">
            <a:spLocks noGrp="1"/>
          </p:cNvSpPr>
          <p:nvPr>
            <p:ph type="title"/>
          </p:nvPr>
        </p:nvSpPr>
        <p:spPr>
          <a:xfrm>
            <a:off x="922000" y="891775"/>
            <a:ext cx="6866100" cy="857400"/>
          </a:xfrm>
          <a:prstGeom prst="rect">
            <a:avLst/>
          </a:prstGeom>
          <a:solidFill>
            <a:schemeClr val="lt1"/>
          </a:solidFill>
        </p:spPr>
        <p:txBody>
          <a:bodyPr spcFirstLastPara="1" wrap="square" lIns="91425" tIns="91425" rIns="91425" bIns="91425" anchor="t" anchorCtr="0">
            <a:noAutofit/>
          </a:bodyPr>
          <a:lstStyle/>
          <a:p>
            <a:pPr marL="0" lvl="0" indent="0" rtl="0">
              <a:spcBef>
                <a:spcPts val="0"/>
              </a:spcBef>
              <a:spcAft>
                <a:spcPts val="0"/>
              </a:spcAft>
              <a:buNone/>
            </a:pPr>
            <a:r>
              <a:rPr lang="en" sz="4800" b="1" dirty="0" smtClean="0">
                <a:latin typeface="+mj-lt"/>
              </a:rPr>
              <a:t>Let’s Get </a:t>
            </a:r>
            <a:r>
              <a:rPr lang="en" sz="4800" b="1" dirty="0" smtClean="0">
                <a:solidFill>
                  <a:srgbClr val="92D050"/>
                </a:solidFill>
                <a:latin typeface="+mj-lt"/>
              </a:rPr>
              <a:t>Started</a:t>
            </a:r>
            <a:endParaRPr sz="4800" b="1" dirty="0">
              <a:solidFill>
                <a:srgbClr val="92D050"/>
              </a:solidFill>
              <a:latin typeface="+mj-lt"/>
            </a:endParaRPr>
          </a:p>
        </p:txBody>
      </p:sp>
      <p:sp>
        <p:nvSpPr>
          <p:cNvPr id="10" name="Shape 382"/>
          <p:cNvSpPr txBox="1">
            <a:spLocks noGrp="1"/>
          </p:cNvSpPr>
          <p:nvPr>
            <p:ph type="body" idx="1"/>
          </p:nvPr>
        </p:nvSpPr>
        <p:spPr>
          <a:xfrm>
            <a:off x="922000" y="1581149"/>
            <a:ext cx="6866100" cy="3253609"/>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endParaRPr lang="en" sz="1800" dirty="0" smtClean="0">
              <a:latin typeface="+mj-lt"/>
            </a:endParaRPr>
          </a:p>
          <a:p>
            <a:pPr marL="0" lvl="0" indent="0" rtl="0">
              <a:spcBef>
                <a:spcPts val="600"/>
              </a:spcBef>
              <a:spcAft>
                <a:spcPts val="0"/>
              </a:spcAft>
              <a:buNone/>
            </a:pPr>
            <a:r>
              <a:rPr lang="en" sz="1800" dirty="0" smtClean="0">
                <a:latin typeface="+mj-lt"/>
              </a:rPr>
              <a:t>Our Content Links:</a:t>
            </a:r>
            <a:endParaRPr sz="1800" dirty="0">
              <a:latin typeface="+mj-lt"/>
            </a:endParaRPr>
          </a:p>
          <a:p>
            <a:pPr lvl="0">
              <a:lnSpc>
                <a:spcPct val="115000"/>
              </a:lnSpc>
              <a:buClr>
                <a:srgbClr val="92D050"/>
              </a:buClr>
            </a:pPr>
            <a:r>
              <a:rPr lang="en" b="1" dirty="0" smtClean="0">
                <a:latin typeface="+mj-lt"/>
              </a:rPr>
              <a:t>Facebook</a:t>
            </a:r>
            <a:r>
              <a:rPr lang="en" sz="1800" dirty="0" smtClean="0">
                <a:latin typeface="+mj-lt"/>
              </a:rPr>
              <a:t>: </a:t>
            </a:r>
            <a:r>
              <a:rPr lang="en-US" dirty="0" err="1" smtClean="0">
                <a:latin typeface="+mj-lt"/>
              </a:rPr>
              <a:t>LABudgetAdvocates</a:t>
            </a:r>
            <a:endParaRPr lang="en-US" dirty="0" smtClean="0">
              <a:latin typeface="+mj-lt"/>
            </a:endParaRPr>
          </a:p>
          <a:p>
            <a:pPr lvl="0">
              <a:lnSpc>
                <a:spcPct val="115000"/>
              </a:lnSpc>
              <a:buClr>
                <a:srgbClr val="92D050"/>
              </a:buClr>
            </a:pPr>
            <a:r>
              <a:rPr lang="en" sz="1800" b="1" dirty="0" smtClean="0">
                <a:latin typeface="+mj-lt"/>
              </a:rPr>
              <a:t>Youtube</a:t>
            </a:r>
            <a:r>
              <a:rPr lang="en" sz="1800" dirty="0" smtClean="0">
                <a:latin typeface="+mj-lt"/>
              </a:rPr>
              <a:t>: </a:t>
            </a:r>
            <a:r>
              <a:rPr lang="en-US" dirty="0" smtClean="0">
                <a:latin typeface="+mj-lt"/>
              </a:rPr>
              <a:t>LA Budget Advocates</a:t>
            </a:r>
            <a:endParaRPr lang="en" dirty="0" smtClean="0">
              <a:latin typeface="+mj-lt"/>
            </a:endParaRPr>
          </a:p>
          <a:p>
            <a:pPr marL="457200" lvl="0" indent="-342900" rtl="0">
              <a:lnSpc>
                <a:spcPct val="115000"/>
              </a:lnSpc>
              <a:spcBef>
                <a:spcPts val="0"/>
              </a:spcBef>
              <a:spcAft>
                <a:spcPts val="0"/>
              </a:spcAft>
              <a:buClr>
                <a:srgbClr val="92D050"/>
              </a:buClr>
              <a:buSzPts val="1800"/>
              <a:buChar char="●"/>
            </a:pPr>
            <a:r>
              <a:rPr lang="en" b="1" dirty="0" smtClean="0">
                <a:latin typeface="+mj-lt"/>
              </a:rPr>
              <a:t>Website</a:t>
            </a:r>
            <a:r>
              <a:rPr lang="en" dirty="0" smtClean="0">
                <a:latin typeface="+mj-lt"/>
              </a:rPr>
              <a:t>: www.NCBALA.com</a:t>
            </a:r>
          </a:p>
          <a:p>
            <a:pPr marL="457200" lvl="0" indent="-342900" rtl="0">
              <a:lnSpc>
                <a:spcPct val="115000"/>
              </a:lnSpc>
              <a:spcBef>
                <a:spcPts val="0"/>
              </a:spcBef>
              <a:spcAft>
                <a:spcPts val="0"/>
              </a:spcAft>
              <a:buClr>
                <a:srgbClr val="92D050"/>
              </a:buClr>
              <a:buSzPts val="1800"/>
              <a:buChar char="●"/>
            </a:pPr>
            <a:r>
              <a:rPr lang="en" b="1" dirty="0" smtClean="0">
                <a:latin typeface="+mj-lt"/>
              </a:rPr>
              <a:t>CityWatchLA.com</a:t>
            </a:r>
            <a:r>
              <a:rPr lang="en" dirty="0" smtClean="0">
                <a:latin typeface="+mj-lt"/>
              </a:rPr>
              <a:t> </a:t>
            </a:r>
            <a:r>
              <a:rPr lang="en" dirty="0" smtClean="0">
                <a:latin typeface="+mj-lt"/>
              </a:rPr>
              <a:t>Search </a:t>
            </a:r>
            <a:r>
              <a:rPr lang="en" dirty="0" smtClean="0">
                <a:latin typeface="+mj-lt"/>
              </a:rPr>
              <a:t>for the Budget Advocates</a:t>
            </a:r>
          </a:p>
          <a:p>
            <a:pPr marL="457200" lvl="0" indent="-342900" rtl="0">
              <a:lnSpc>
                <a:spcPct val="115000"/>
              </a:lnSpc>
              <a:spcBef>
                <a:spcPts val="0"/>
              </a:spcBef>
              <a:spcAft>
                <a:spcPts val="0"/>
              </a:spcAft>
              <a:buSzPts val="1800"/>
              <a:buChar char="●"/>
            </a:pPr>
            <a:endParaRPr sz="1800" dirty="0">
              <a:latin typeface="+mj-lt"/>
            </a:endParaRPr>
          </a:p>
          <a:p>
            <a:pPr marL="0" lvl="0" indent="0" rtl="0">
              <a:lnSpc>
                <a:spcPct val="115000"/>
              </a:lnSpc>
              <a:spcBef>
                <a:spcPts val="600"/>
              </a:spcBef>
              <a:spcAft>
                <a:spcPts val="0"/>
              </a:spcAft>
              <a:buNone/>
            </a:pPr>
            <a:r>
              <a:rPr lang="en-US" b="1" dirty="0" smtClean="0">
                <a:latin typeface="+mj-lt"/>
              </a:rPr>
              <a:t>Email Us: </a:t>
            </a:r>
            <a:r>
              <a:rPr lang="en-US" dirty="0" smtClean="0">
                <a:latin typeface="+mj-lt"/>
              </a:rPr>
              <a:t>LABudgetAdvocates@gmail.com</a:t>
            </a:r>
            <a:endParaRPr dirty="0">
              <a:latin typeface="+mj-lt"/>
            </a:endParaRPr>
          </a:p>
        </p:txBody>
      </p:sp>
      <p:grpSp>
        <p:nvGrpSpPr>
          <p:cNvPr id="12" name="Shape 472"/>
          <p:cNvGrpSpPr/>
          <p:nvPr/>
        </p:nvGrpSpPr>
        <p:grpSpPr>
          <a:xfrm>
            <a:off x="7507337" y="3791528"/>
            <a:ext cx="862049" cy="798772"/>
            <a:chOff x="1233350" y="1619250"/>
            <a:chExt cx="466500" cy="456725"/>
          </a:xfrm>
          <a:solidFill>
            <a:srgbClr val="92D050"/>
          </a:solidFill>
        </p:grpSpPr>
        <p:sp>
          <p:nvSpPr>
            <p:cNvPr id="13" name="Shape 473"/>
            <p:cNvSpPr/>
            <p:nvPr/>
          </p:nvSpPr>
          <p:spPr>
            <a:xfrm>
              <a:off x="1233350" y="1619250"/>
              <a:ext cx="466500" cy="456725"/>
            </a:xfrm>
            <a:custGeom>
              <a:avLst/>
              <a:gdLst/>
              <a:ahLst/>
              <a:cxnLst/>
              <a:rect l="0" t="0" r="0" b="0"/>
              <a:pathLst>
                <a:path w="18660" h="18269" extrusionOk="0">
                  <a:moveTo>
                    <a:pt x="14923" y="5080"/>
                  </a:moveTo>
                  <a:lnTo>
                    <a:pt x="14923" y="9037"/>
                  </a:lnTo>
                  <a:lnTo>
                    <a:pt x="17316" y="7913"/>
                  </a:lnTo>
                  <a:lnTo>
                    <a:pt x="9476" y="13579"/>
                  </a:lnTo>
                  <a:lnTo>
                    <a:pt x="9403" y="13604"/>
                  </a:lnTo>
                  <a:lnTo>
                    <a:pt x="9330" y="13628"/>
                  </a:lnTo>
                  <a:lnTo>
                    <a:pt x="9257" y="13604"/>
                  </a:lnTo>
                  <a:lnTo>
                    <a:pt x="9183" y="13579"/>
                  </a:lnTo>
                  <a:lnTo>
                    <a:pt x="1344" y="7913"/>
                  </a:lnTo>
                  <a:lnTo>
                    <a:pt x="3737" y="9037"/>
                  </a:lnTo>
                  <a:lnTo>
                    <a:pt x="3737" y="5080"/>
                  </a:lnTo>
                  <a:close/>
                  <a:moveTo>
                    <a:pt x="9330" y="0"/>
                  </a:moveTo>
                  <a:lnTo>
                    <a:pt x="0" y="6741"/>
                  </a:lnTo>
                  <a:lnTo>
                    <a:pt x="0" y="17780"/>
                  </a:lnTo>
                  <a:lnTo>
                    <a:pt x="0" y="17853"/>
                  </a:lnTo>
                  <a:lnTo>
                    <a:pt x="5129" y="14165"/>
                  </a:lnTo>
                  <a:lnTo>
                    <a:pt x="5227" y="14117"/>
                  </a:lnTo>
                  <a:lnTo>
                    <a:pt x="5325" y="14117"/>
                  </a:lnTo>
                  <a:lnTo>
                    <a:pt x="5398" y="14141"/>
                  </a:lnTo>
                  <a:lnTo>
                    <a:pt x="5471" y="14214"/>
                  </a:lnTo>
                  <a:lnTo>
                    <a:pt x="5520" y="14312"/>
                  </a:lnTo>
                  <a:lnTo>
                    <a:pt x="5520" y="14385"/>
                  </a:lnTo>
                  <a:lnTo>
                    <a:pt x="5471" y="14483"/>
                  </a:lnTo>
                  <a:lnTo>
                    <a:pt x="5422" y="14556"/>
                  </a:lnTo>
                  <a:lnTo>
                    <a:pt x="318" y="18244"/>
                  </a:lnTo>
                  <a:lnTo>
                    <a:pt x="416" y="18244"/>
                  </a:lnTo>
                  <a:lnTo>
                    <a:pt x="489" y="18268"/>
                  </a:lnTo>
                  <a:lnTo>
                    <a:pt x="18171" y="18268"/>
                  </a:lnTo>
                  <a:lnTo>
                    <a:pt x="18244" y="18244"/>
                  </a:lnTo>
                  <a:lnTo>
                    <a:pt x="18342" y="18244"/>
                  </a:lnTo>
                  <a:lnTo>
                    <a:pt x="13238" y="14556"/>
                  </a:lnTo>
                  <a:lnTo>
                    <a:pt x="13189" y="14483"/>
                  </a:lnTo>
                  <a:lnTo>
                    <a:pt x="13140" y="14385"/>
                  </a:lnTo>
                  <a:lnTo>
                    <a:pt x="13140" y="14312"/>
                  </a:lnTo>
                  <a:lnTo>
                    <a:pt x="13189" y="14214"/>
                  </a:lnTo>
                  <a:lnTo>
                    <a:pt x="13262" y="14141"/>
                  </a:lnTo>
                  <a:lnTo>
                    <a:pt x="13335" y="14117"/>
                  </a:lnTo>
                  <a:lnTo>
                    <a:pt x="13433" y="14117"/>
                  </a:lnTo>
                  <a:lnTo>
                    <a:pt x="13531" y="14165"/>
                  </a:lnTo>
                  <a:lnTo>
                    <a:pt x="18660" y="17853"/>
                  </a:lnTo>
                  <a:lnTo>
                    <a:pt x="18660" y="17780"/>
                  </a:lnTo>
                  <a:lnTo>
                    <a:pt x="18660" y="6741"/>
                  </a:lnTo>
                  <a:lnTo>
                    <a:pt x="9330" y="0"/>
                  </a:lnTo>
                  <a:close/>
                </a:path>
              </a:pathLst>
            </a:cu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a:latin typeface="+mj-lt"/>
              </a:endParaRPr>
            </a:p>
          </p:txBody>
        </p:sp>
        <p:sp>
          <p:nvSpPr>
            <p:cNvPr id="14" name="Shape 474"/>
            <p:cNvSpPr/>
            <p:nvPr/>
          </p:nvSpPr>
          <p:spPr>
            <a:xfrm>
              <a:off x="1382325" y="1792025"/>
              <a:ext cx="168550" cy="12250"/>
            </a:xfrm>
            <a:custGeom>
              <a:avLst/>
              <a:gdLst/>
              <a:ahLst/>
              <a:cxnLst/>
              <a:rect l="0" t="0" r="0" b="0"/>
              <a:pathLst>
                <a:path w="6742" h="490" extrusionOk="0">
                  <a:moveTo>
                    <a:pt x="147" y="1"/>
                  </a:moveTo>
                  <a:lnTo>
                    <a:pt x="74" y="74"/>
                  </a:lnTo>
                  <a:lnTo>
                    <a:pt x="25" y="147"/>
                  </a:lnTo>
                  <a:lnTo>
                    <a:pt x="1" y="245"/>
                  </a:lnTo>
                  <a:lnTo>
                    <a:pt x="25" y="343"/>
                  </a:lnTo>
                  <a:lnTo>
                    <a:pt x="74" y="416"/>
                  </a:lnTo>
                  <a:lnTo>
                    <a:pt x="147" y="465"/>
                  </a:lnTo>
                  <a:lnTo>
                    <a:pt x="245" y="489"/>
                  </a:lnTo>
                  <a:lnTo>
                    <a:pt x="6497" y="489"/>
                  </a:lnTo>
                  <a:lnTo>
                    <a:pt x="6595" y="465"/>
                  </a:lnTo>
                  <a:lnTo>
                    <a:pt x="6668" y="416"/>
                  </a:lnTo>
                  <a:lnTo>
                    <a:pt x="6717" y="343"/>
                  </a:lnTo>
                  <a:lnTo>
                    <a:pt x="6741" y="245"/>
                  </a:lnTo>
                  <a:lnTo>
                    <a:pt x="6717" y="147"/>
                  </a:lnTo>
                  <a:lnTo>
                    <a:pt x="6668" y="74"/>
                  </a:lnTo>
                  <a:lnTo>
                    <a:pt x="6595" y="1"/>
                  </a:lnTo>
                  <a:close/>
                </a:path>
              </a:pathLst>
            </a:cu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a:latin typeface="+mj-lt"/>
              </a:endParaRPr>
            </a:p>
          </p:txBody>
        </p:sp>
        <p:sp>
          <p:nvSpPr>
            <p:cNvPr id="15" name="Shape 475"/>
            <p:cNvSpPr/>
            <p:nvPr/>
          </p:nvSpPr>
          <p:spPr>
            <a:xfrm>
              <a:off x="1382325" y="1825000"/>
              <a:ext cx="168550" cy="12250"/>
            </a:xfrm>
            <a:custGeom>
              <a:avLst/>
              <a:gdLst/>
              <a:ahLst/>
              <a:cxnLst/>
              <a:rect l="0" t="0" r="0" b="0"/>
              <a:pathLst>
                <a:path w="6742" h="490" extrusionOk="0">
                  <a:moveTo>
                    <a:pt x="245" y="1"/>
                  </a:moveTo>
                  <a:lnTo>
                    <a:pt x="147" y="25"/>
                  </a:lnTo>
                  <a:lnTo>
                    <a:pt x="74" y="74"/>
                  </a:lnTo>
                  <a:lnTo>
                    <a:pt x="25" y="147"/>
                  </a:lnTo>
                  <a:lnTo>
                    <a:pt x="1" y="245"/>
                  </a:lnTo>
                  <a:lnTo>
                    <a:pt x="25" y="343"/>
                  </a:lnTo>
                  <a:lnTo>
                    <a:pt x="74" y="416"/>
                  </a:lnTo>
                  <a:lnTo>
                    <a:pt x="147" y="465"/>
                  </a:lnTo>
                  <a:lnTo>
                    <a:pt x="245" y="489"/>
                  </a:lnTo>
                  <a:lnTo>
                    <a:pt x="6497" y="489"/>
                  </a:lnTo>
                  <a:lnTo>
                    <a:pt x="6595" y="465"/>
                  </a:lnTo>
                  <a:lnTo>
                    <a:pt x="6668" y="416"/>
                  </a:lnTo>
                  <a:lnTo>
                    <a:pt x="6717" y="343"/>
                  </a:lnTo>
                  <a:lnTo>
                    <a:pt x="6741" y="245"/>
                  </a:lnTo>
                  <a:lnTo>
                    <a:pt x="6717" y="147"/>
                  </a:lnTo>
                  <a:lnTo>
                    <a:pt x="6668" y="74"/>
                  </a:lnTo>
                  <a:lnTo>
                    <a:pt x="6595" y="25"/>
                  </a:lnTo>
                  <a:lnTo>
                    <a:pt x="6497" y="1"/>
                  </a:lnTo>
                  <a:close/>
                </a:path>
              </a:pathLst>
            </a:cu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a:latin typeface="+mj-lt"/>
              </a:endParaRPr>
            </a:p>
          </p:txBody>
        </p:sp>
        <p:sp>
          <p:nvSpPr>
            <p:cNvPr id="16" name="Shape 476"/>
            <p:cNvSpPr/>
            <p:nvPr/>
          </p:nvSpPr>
          <p:spPr>
            <a:xfrm>
              <a:off x="1382325" y="1858575"/>
              <a:ext cx="70850" cy="12250"/>
            </a:xfrm>
            <a:custGeom>
              <a:avLst/>
              <a:gdLst/>
              <a:ahLst/>
              <a:cxnLst/>
              <a:rect l="0" t="0" r="0" b="0"/>
              <a:pathLst>
                <a:path w="2834" h="490" extrusionOk="0">
                  <a:moveTo>
                    <a:pt x="245" y="1"/>
                  </a:moveTo>
                  <a:lnTo>
                    <a:pt x="147" y="25"/>
                  </a:lnTo>
                  <a:lnTo>
                    <a:pt x="74" y="74"/>
                  </a:lnTo>
                  <a:lnTo>
                    <a:pt x="25" y="147"/>
                  </a:lnTo>
                  <a:lnTo>
                    <a:pt x="1" y="245"/>
                  </a:lnTo>
                  <a:lnTo>
                    <a:pt x="25" y="343"/>
                  </a:lnTo>
                  <a:lnTo>
                    <a:pt x="74" y="416"/>
                  </a:lnTo>
                  <a:lnTo>
                    <a:pt x="147" y="465"/>
                  </a:lnTo>
                  <a:lnTo>
                    <a:pt x="245" y="489"/>
                  </a:lnTo>
                  <a:lnTo>
                    <a:pt x="2589" y="489"/>
                  </a:lnTo>
                  <a:lnTo>
                    <a:pt x="2687" y="465"/>
                  </a:lnTo>
                  <a:lnTo>
                    <a:pt x="2760" y="416"/>
                  </a:lnTo>
                  <a:lnTo>
                    <a:pt x="2809" y="343"/>
                  </a:lnTo>
                  <a:lnTo>
                    <a:pt x="2834" y="245"/>
                  </a:lnTo>
                  <a:lnTo>
                    <a:pt x="2809" y="147"/>
                  </a:lnTo>
                  <a:lnTo>
                    <a:pt x="2760" y="74"/>
                  </a:lnTo>
                  <a:lnTo>
                    <a:pt x="2687" y="25"/>
                  </a:lnTo>
                  <a:lnTo>
                    <a:pt x="2589" y="1"/>
                  </a:lnTo>
                  <a:close/>
                </a:path>
              </a:pathLst>
            </a:custGeom>
            <a:grpFill/>
            <a:ln>
              <a:noFill/>
            </a:ln>
          </p:spPr>
          <p:txBody>
            <a:bodyPr spcFirstLastPara="1" wrap="square" lIns="91425" tIns="91425" rIns="91425" bIns="91425" anchor="ctr" anchorCtr="0">
              <a:noAutofit/>
            </a:bodyPr>
            <a:lstStyle/>
            <a:p>
              <a:pPr marL="0" lvl="0" indent="0">
                <a:spcBef>
                  <a:spcPts val="0"/>
                </a:spcBef>
                <a:spcAft>
                  <a:spcPts val="0"/>
                </a:spcAft>
                <a:buNone/>
              </a:pPr>
              <a:endParaRPr>
                <a:latin typeface="+mj-lt"/>
              </a:endParaRPr>
            </a:p>
          </p:txBody>
        </p:sp>
      </p:gr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8946" y="163442"/>
            <a:ext cx="1160881" cy="1121412"/>
          </a:xfrm>
          <a:prstGeom prst="rect">
            <a:avLst/>
          </a:prstGeom>
          <a:solidFill>
            <a:schemeClr val="bg1">
              <a:alpha val="0"/>
            </a:schemeClr>
          </a:solidFill>
        </p:spPr>
      </p:pic>
    </p:spTree>
    <p:extLst>
      <p:ext uri="{BB962C8B-B14F-4D97-AF65-F5344CB8AC3E}">
        <p14:creationId xmlns:p14="http://schemas.microsoft.com/office/powerpoint/2010/main" val="3951933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livi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Custom 1">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3086</TotalTime>
  <Words>323</Words>
  <Application>Microsoft Office PowerPoint</Application>
  <PresentationFormat>On-screen Show (16:9)</PresentationFormat>
  <Paragraphs>38</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Raleway Light</vt:lpstr>
      <vt:lpstr>Century Gothic</vt:lpstr>
      <vt:lpstr>Raleway ExtraBold</vt:lpstr>
      <vt:lpstr>Olivia template</vt:lpstr>
      <vt:lpstr>PowerPoint Presentation</vt:lpstr>
      <vt:lpstr>September 2018 Updates and Reports</vt:lpstr>
      <vt:lpstr>September 2018 Updates and Reports</vt:lpstr>
      <vt:lpstr>Let’s Get Started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Neighborhood Council Budget Adocates Present    This is your presentation title</dc:title>
  <dc:creator>DiGregorio, John - Paramount</dc:creator>
  <cp:lastModifiedBy>DiGregorio, John - Paramount</cp:lastModifiedBy>
  <cp:revision>99</cp:revision>
  <cp:lastPrinted>2018-08-16T05:21:07Z</cp:lastPrinted>
  <dcterms:modified xsi:type="dcterms:W3CDTF">2018-09-19T18:51:00Z</dcterms:modified>
</cp:coreProperties>
</file>